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7" r:id="rId3"/>
    <p:sldId id="298" r:id="rId4"/>
    <p:sldId id="257" r:id="rId5"/>
    <p:sldId id="300" r:id="rId6"/>
    <p:sldId id="301" r:id="rId7"/>
    <p:sldId id="302" r:id="rId8"/>
    <p:sldId id="268" r:id="rId9"/>
    <p:sldId id="304" r:id="rId10"/>
    <p:sldId id="315" r:id="rId11"/>
    <p:sldId id="303" r:id="rId12"/>
    <p:sldId id="319" r:id="rId13"/>
    <p:sldId id="318" r:id="rId14"/>
    <p:sldId id="284" r:id="rId15"/>
    <p:sldId id="286" r:id="rId16"/>
    <p:sldId id="305" r:id="rId17"/>
    <p:sldId id="306" r:id="rId18"/>
    <p:sldId id="287" r:id="rId19"/>
    <p:sldId id="288" r:id="rId20"/>
    <p:sldId id="289" r:id="rId21"/>
    <p:sldId id="290" r:id="rId22"/>
    <p:sldId id="291" r:id="rId23"/>
    <p:sldId id="292" r:id="rId24"/>
    <p:sldId id="309" r:id="rId25"/>
    <p:sldId id="293" r:id="rId26"/>
    <p:sldId id="313" r:id="rId27"/>
    <p:sldId id="31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78" autoAdjust="0"/>
    <p:restoredTop sz="94603" autoAdjust="0"/>
  </p:normalViewPr>
  <p:slideViewPr>
    <p:cSldViewPr>
      <p:cViewPr varScale="1">
        <p:scale>
          <a:sx n="106" d="100"/>
          <a:sy n="106" d="100"/>
        </p:scale>
        <p:origin x="120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599BF-289D-4324-8DB2-290C119637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FF8A8-CF53-4B7B-900B-7E69D8D7E4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3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7D159-0EBE-4678-A87D-4B4E0A6B8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31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A6AF0-5866-46AA-AD2B-419224E71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9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C62F4-1CEE-4704-8C9F-AD9A62854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92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3EF75-76D2-4D46-98A6-DC2D4961F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053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72AFD-BCA2-477D-8757-A2F62944F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52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4B36D-419F-46AE-914A-D56EAC5F4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971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0F74C-7914-42AA-B575-876BEB2FD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42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FC4A6-2EB8-451B-AA2F-37DF7B60A0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98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7FA23-7171-4BDE-AC33-AB1AF529C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7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E0B5193-A252-408F-930E-89C724640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tiff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tiff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510463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96" b="29102"/>
          <a:stretch>
            <a:fillRect/>
          </a:stretch>
        </p:blipFill>
        <p:spPr bwMode="auto">
          <a:xfrm>
            <a:off x="990600" y="76200"/>
            <a:ext cx="7162800" cy="44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47800" y="4581525"/>
            <a:ext cx="67056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Transport across membrane mediated by:</a:t>
            </a: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400">
                <a:latin typeface="Arial" charset="0"/>
              </a:rPr>
              <a:t>diffusion</a:t>
            </a: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400">
                <a:latin typeface="Arial" charset="0"/>
              </a:rPr>
              <a:t>transmembrane proteins</a:t>
            </a: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  <a:buFontTx/>
              <a:buChar char="•"/>
            </a:pPr>
            <a:r>
              <a:rPr lang="en-US" altLang="en-US" sz="2400">
                <a:latin typeface="Arial" charset="0"/>
              </a:rPr>
              <a:t>coupling of energetic 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Pores and channels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60"/>
          <a:stretch>
            <a:fillRect/>
          </a:stretch>
        </p:blipFill>
        <p:spPr bwMode="auto">
          <a:xfrm>
            <a:off x="228600" y="1447800"/>
            <a:ext cx="4838700" cy="472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95400"/>
            <a:ext cx="37877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Pores and channels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" t="14502" r="62054" b="25880"/>
          <a:stretch>
            <a:fillRect/>
          </a:stretch>
        </p:blipFill>
        <p:spPr bwMode="auto">
          <a:xfrm>
            <a:off x="228600" y="1066800"/>
            <a:ext cx="4267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79"/>
          <a:stretch>
            <a:fillRect/>
          </a:stretch>
        </p:blipFill>
        <p:spPr bwMode="auto">
          <a:xfrm>
            <a:off x="762000" y="4002088"/>
            <a:ext cx="3810000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800600" y="4572000"/>
            <a:ext cx="40624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L = distance between planes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n = number of aperatures/area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s = pore radius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H.C. Berg, </a:t>
            </a:r>
            <a:r>
              <a:rPr lang="en-US" altLang="en-US" sz="2000" u="sng"/>
              <a:t>Random Walks in Biology</a:t>
            </a:r>
            <a:endParaRPr lang="en-US" altLang="en-US" sz="2000"/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 rot="5400000">
            <a:off x="6057900" y="1943100"/>
            <a:ext cx="3581400" cy="1676400"/>
          </a:xfrm>
          <a:prstGeom prst="parallelogram">
            <a:avLst>
              <a:gd name="adj" fmla="val 53409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3319" name="Oval 9"/>
          <p:cNvSpPr>
            <a:spLocks noChangeArrowheads="1"/>
          </p:cNvSpPr>
          <p:nvPr/>
        </p:nvSpPr>
        <p:spPr bwMode="auto">
          <a:xfrm>
            <a:off x="7543800" y="2209800"/>
            <a:ext cx="457200" cy="1143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7620000" y="685800"/>
            <a:ext cx="101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 = C</a:t>
            </a:r>
            <a:r>
              <a:rPr lang="en-US" altLang="en-US" sz="2400" baseline="-25000"/>
              <a:t>0</a:t>
            </a: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6019800" y="4038600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 = 0</a:t>
            </a:r>
          </a:p>
        </p:txBody>
      </p:sp>
      <p:sp>
        <p:nvSpPr>
          <p:cNvPr id="13322" name="Line 12"/>
          <p:cNvSpPr>
            <a:spLocks noChangeShapeType="1"/>
          </p:cNvSpPr>
          <p:nvPr/>
        </p:nvSpPr>
        <p:spPr bwMode="auto">
          <a:xfrm flipV="1">
            <a:off x="6629400" y="3200400"/>
            <a:ext cx="99060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323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33600"/>
            <a:ext cx="210185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4" name="Text Box 19"/>
          <p:cNvSpPr txBox="1">
            <a:spLocks noChangeArrowheads="1"/>
          </p:cNvSpPr>
          <p:nvPr/>
        </p:nvSpPr>
        <p:spPr bwMode="auto">
          <a:xfrm>
            <a:off x="7543800" y="3429000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radius 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D5EC94C-DCC9-463F-B6B9-6039FD7418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Pores and channels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" t="14502" r="62054" b="25880"/>
          <a:stretch>
            <a:fillRect/>
          </a:stretch>
        </p:blipFill>
        <p:spPr bwMode="auto">
          <a:xfrm>
            <a:off x="228600" y="1066800"/>
            <a:ext cx="4267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860425"/>
            <a:ext cx="3911600" cy="127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02088"/>
            <a:ext cx="7467600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572000" y="2362200"/>
            <a:ext cx="40624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L = distance between planes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n = number of aperatures/area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s = pore radius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H.C. Berg, </a:t>
            </a:r>
            <a:r>
              <a:rPr lang="en-US" altLang="en-US" sz="2000" u="sng"/>
              <a:t>Random Walks in Biology</a:t>
            </a:r>
            <a:endParaRPr lang="en-US" altLang="en-US" sz="2000"/>
          </a:p>
        </p:txBody>
      </p:sp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B95CD743-6E1C-470F-A765-0718157B8B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22"/>
          <a:stretch>
            <a:fillRect/>
          </a:stretch>
        </p:blipFill>
        <p:spPr bwMode="auto">
          <a:xfrm>
            <a:off x="609600" y="441325"/>
            <a:ext cx="8229600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7630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Carriers – passive transport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5"/>
          <a:stretch>
            <a:fillRect/>
          </a:stretch>
        </p:blipFill>
        <p:spPr bwMode="auto">
          <a:xfrm>
            <a:off x="990600" y="1295400"/>
            <a:ext cx="7162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43" b="-38661"/>
          <a:stretch>
            <a:fillRect/>
          </a:stretch>
        </p:blipFill>
        <p:spPr bwMode="auto">
          <a:xfrm>
            <a:off x="914400" y="5013325"/>
            <a:ext cx="7924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/>
              <a:t>Model of glucose transport (K&amp;S)</a:t>
            </a:r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27" r="62766"/>
          <a:stretch>
            <a:fillRect/>
          </a:stretch>
        </p:blipFill>
        <p:spPr bwMode="auto">
          <a:xfrm>
            <a:off x="3352800" y="3048000"/>
            <a:ext cx="26670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BD7318D-543A-4513-BF5C-2D051087A0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6075"/>
            <a:ext cx="8534400" cy="247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457200" y="2895600"/>
            <a:ext cx="82296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800">
                <a:latin typeface="Arial" charset="0"/>
              </a:rPr>
              <a:t>Symmetric in S</a:t>
            </a:r>
            <a:r>
              <a:rPr lang="en-US" altLang="en-US" sz="2800" baseline="-25000">
                <a:latin typeface="Arial" charset="0"/>
              </a:rPr>
              <a:t>e</a:t>
            </a:r>
            <a:r>
              <a:rPr lang="en-US" altLang="en-US" sz="2800">
                <a:latin typeface="Arial" charset="0"/>
              </a:rPr>
              <a:t> and S</a:t>
            </a:r>
            <a:r>
              <a:rPr lang="en-US" altLang="en-US" sz="2800" baseline="-25000">
                <a:latin typeface="Arial" charset="0"/>
              </a:rPr>
              <a:t>i</a:t>
            </a:r>
            <a:endParaRPr lang="en-US" altLang="en-US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800">
                <a:latin typeface="Arial" charset="0"/>
              </a:rPr>
              <a:t>Consider flow from external to internal. </a:t>
            </a: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Flow increases with greater difference between concentrations.</a:t>
            </a: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For constant S</a:t>
            </a:r>
            <a:r>
              <a:rPr lang="en-US" altLang="en-US" sz="2400" baseline="-25000">
                <a:latin typeface="Arial" charset="0"/>
              </a:rPr>
              <a:t>i</a:t>
            </a:r>
            <a:r>
              <a:rPr lang="en-US" altLang="en-US" sz="2400">
                <a:latin typeface="Arial" charset="0"/>
              </a:rPr>
              <a:t>, it exhibits Michaelis-Menten kinetics as S</a:t>
            </a:r>
            <a:r>
              <a:rPr lang="en-US" altLang="en-US" sz="2400" baseline="-25000">
                <a:latin typeface="Arial" charset="0"/>
              </a:rPr>
              <a:t>e</a:t>
            </a:r>
            <a:r>
              <a:rPr lang="en-US" altLang="en-US" sz="2400">
                <a:latin typeface="Arial" charset="0"/>
              </a:rPr>
              <a:t> increases, but with an increase in K</a:t>
            </a:r>
            <a:r>
              <a:rPr lang="en-US" altLang="en-US" sz="2400" baseline="-25000">
                <a:latin typeface="Arial" charset="0"/>
              </a:rPr>
              <a:t>m</a:t>
            </a:r>
            <a:endParaRPr lang="en-US" altLang="en-US" sz="2400">
              <a:latin typeface="Arial" charset="0"/>
            </a:endParaRPr>
          </a:p>
          <a:p>
            <a:pPr lvl="1"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For constant S</a:t>
            </a:r>
            <a:r>
              <a:rPr lang="en-US" altLang="en-US" sz="2400" baseline="-25000">
                <a:latin typeface="Arial" charset="0"/>
              </a:rPr>
              <a:t>e</a:t>
            </a:r>
            <a:r>
              <a:rPr lang="en-US" altLang="en-US" sz="2400">
                <a:latin typeface="Arial" charset="0"/>
              </a:rPr>
              <a:t>-S</a:t>
            </a:r>
            <a:r>
              <a:rPr lang="en-US" altLang="en-US" sz="2400" baseline="-25000">
                <a:latin typeface="Arial" charset="0"/>
              </a:rPr>
              <a:t>i</a:t>
            </a:r>
            <a:r>
              <a:rPr lang="en-US" altLang="en-US" sz="2400">
                <a:latin typeface="Arial" charset="0"/>
              </a:rPr>
              <a:t>, increasing S</a:t>
            </a:r>
            <a:r>
              <a:rPr lang="en-US" altLang="en-US" sz="2400" baseline="-25000">
                <a:latin typeface="Arial" charset="0"/>
              </a:rPr>
              <a:t>i</a:t>
            </a:r>
            <a:r>
              <a:rPr lang="en-US" altLang="en-US" sz="2400">
                <a:latin typeface="Arial" charset="0"/>
              </a:rPr>
              <a:t> and S</a:t>
            </a:r>
            <a:r>
              <a:rPr lang="en-US" altLang="en-US" sz="2400" baseline="-25000">
                <a:latin typeface="Arial" charset="0"/>
              </a:rPr>
              <a:t>e</a:t>
            </a:r>
            <a:r>
              <a:rPr lang="en-US" altLang="en-US" sz="2400">
                <a:latin typeface="Arial" charset="0"/>
              </a:rPr>
              <a:t> increases K</a:t>
            </a:r>
            <a:r>
              <a:rPr lang="en-US" altLang="en-US" sz="2400" baseline="-25000">
                <a:latin typeface="Arial" charset="0"/>
              </a:rPr>
              <a:t>m</a:t>
            </a:r>
            <a:r>
              <a:rPr lang="en-US" altLang="en-US" sz="2400">
                <a:latin typeface="Arial" charset="0"/>
              </a:rPr>
              <a:t>.</a:t>
            </a:r>
          </a:p>
        </p:txBody>
      </p:sp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A369BDB4-C234-42F4-8258-BA2B44F911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7581900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Carriers – Active transport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8" r="27234" b="-1511"/>
          <a:stretch>
            <a:fillRect/>
          </a:stretch>
        </p:blipFill>
        <p:spPr bwMode="auto">
          <a:xfrm>
            <a:off x="533400" y="579120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7625"/>
            <a:ext cx="6391275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685800" y="1219200"/>
          <a:ext cx="7620000" cy="491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083220" imgH="2196180" progId="Word.Document.8">
                  <p:embed/>
                </p:oleObj>
              </mc:Choice>
              <mc:Fallback>
                <p:oleObj name="Document" r:id="rId2" imgW="6083220" imgH="219618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9266" r="24771"/>
                      <a:stretch>
                        <a:fillRect/>
                      </a:stretch>
                    </p:blipFill>
                    <p:spPr bwMode="auto">
                      <a:xfrm>
                        <a:off x="685800" y="1219200"/>
                        <a:ext cx="7620000" cy="491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9" b="42346"/>
          <a:stretch>
            <a:fillRect/>
          </a:stretch>
        </p:blipFill>
        <p:spPr bwMode="auto">
          <a:xfrm>
            <a:off x="1676400" y="0"/>
            <a:ext cx="63627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38197"/>
          <a:stretch>
            <a:fillRect/>
          </a:stretch>
        </p:blipFill>
        <p:spPr bwMode="auto">
          <a:xfrm>
            <a:off x="1524000" y="304800"/>
            <a:ext cx="60706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90600" y="2133600"/>
            <a:ext cx="3810000" cy="2590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64" r="45058"/>
          <a:stretch>
            <a:fillRect/>
          </a:stretch>
        </p:blipFill>
        <p:spPr bwMode="auto">
          <a:xfrm>
            <a:off x="1500188" y="0"/>
            <a:ext cx="6437312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495800" y="1371600"/>
            <a:ext cx="3657600" cy="2514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35" b="44635"/>
          <a:stretch>
            <a:fillRect/>
          </a:stretch>
        </p:blipFill>
        <p:spPr bwMode="auto">
          <a:xfrm>
            <a:off x="1500188" y="47625"/>
            <a:ext cx="6318250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54864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Carriers – Active transport</a:t>
            </a:r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3" r="27058"/>
          <a:stretch>
            <a:fillRect/>
          </a:stretch>
        </p:blipFill>
        <p:spPr bwMode="auto">
          <a:xfrm>
            <a:off x="533400" y="4519613"/>
            <a:ext cx="7391400" cy="233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5" t="50725" r="14438"/>
          <a:stretch>
            <a:fillRect/>
          </a:stretch>
        </p:blipFill>
        <p:spPr bwMode="auto">
          <a:xfrm>
            <a:off x="914400" y="457200"/>
            <a:ext cx="7162800" cy="579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Variations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457200" y="762000"/>
            <a:ext cx="85344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  <a:buFontTx/>
              <a:buNone/>
            </a:pPr>
            <a:r>
              <a:rPr lang="en-US" altLang="en-US" sz="2400">
                <a:latin typeface="Arial" charset="0"/>
              </a:rPr>
              <a:t>Myriad ways of moving single or multiple types of molecules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kinetics: pores, channels, gated channels, pumps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direction: exchanger, cotransport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driving force: active / passive</a:t>
            </a: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7"/>
          <a:stretch>
            <a:fillRect/>
          </a:stretch>
        </p:blipFill>
        <p:spPr bwMode="auto">
          <a:xfrm>
            <a:off x="1295400" y="2362200"/>
            <a:ext cx="2619375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2667000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95800"/>
            <a:ext cx="263683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Variations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33400" y="914400"/>
            <a:ext cx="82296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Next, bioelectric potentials, and how this affects transport of ions across membranes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Volume regulation of cells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2400">
                <a:latin typeface="Arial" charset="0"/>
              </a:rPr>
              <a:t>Electrically excitable membranes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807720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1600200" y="1981200"/>
          <a:ext cx="1449388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743712" imgH="1524000" progId="Word.Picture.8">
                  <p:embed/>
                </p:oleObj>
              </mc:Choice>
              <mc:Fallback>
                <p:oleObj name="Picture" r:id="rId2" imgW="743712" imgH="1524000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981200"/>
                        <a:ext cx="1449388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00200"/>
            <a:ext cx="3917950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2819400" y="152400"/>
            <a:ext cx="1757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Amphiphiles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00025"/>
            <a:ext cx="6477000" cy="645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85800"/>
            <a:ext cx="6096000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/>
              <a:t>geometry</a:t>
            </a:r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5" r="24960"/>
          <a:stretch>
            <a:fillRect/>
          </a:stretch>
        </p:blipFill>
        <p:spPr bwMode="auto">
          <a:xfrm>
            <a:off x="1828800" y="4621213"/>
            <a:ext cx="5562600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9" r="19231"/>
          <a:stretch>
            <a:fillRect/>
          </a:stretch>
        </p:blipFill>
        <p:spPr bwMode="auto">
          <a:xfrm>
            <a:off x="2286000" y="2514600"/>
            <a:ext cx="55626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447800"/>
            <a:ext cx="4876800" cy="481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762000"/>
          </a:xfrm>
        </p:spPr>
        <p:txBody>
          <a:bodyPr/>
          <a:lstStyle/>
          <a:p>
            <a:pPr eaLnBrk="1" hangingPunct="1"/>
            <a:r>
              <a:rPr lang="en-US" altLang="en-US"/>
              <a:t>Critical Micellar Concentration</a:t>
            </a: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152400" y="1752600"/>
            <a:ext cx="4267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At low concentration, amphiphiles exist as individual, solvated molecules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As concentration of amphiphiles increases above a certain point, amphiphiles organize into aggregates – bilayers, micelle, </a:t>
            </a:r>
            <a:r>
              <a:rPr lang="en-US" altLang="en-US" sz="1800" i="1">
                <a:latin typeface="Arial" charset="0"/>
              </a:rPr>
              <a:t>etc.</a:t>
            </a:r>
            <a:endParaRPr lang="en-US" altLang="en-US" sz="180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This concentration of the critical micellar concentration (CMC)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Balance of self-assembly (hydrophobic effects) against entropy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Two tails increases hydrophobic effect, lowering CMC</a:t>
            </a:r>
            <a:endParaRPr lang="en-US" altLang="en-US" sz="18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Transition temperature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543800" cy="528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576638" y="2443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6" r="20135"/>
          <a:stretch>
            <a:fillRect/>
          </a:stretch>
        </p:blipFill>
        <p:spPr bwMode="auto">
          <a:xfrm>
            <a:off x="762000" y="1219200"/>
            <a:ext cx="7315200" cy="379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685800" y="1524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chemeClr val="tx2"/>
                </a:solidFill>
              </a:rPr>
              <a:t>Transition temperature</a:t>
            </a:r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762000" y="5410200"/>
            <a:ext cx="8001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Saturation of chains (presence of double bonds) lowers transition temperature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125000"/>
            </a:pPr>
            <a:r>
              <a:rPr lang="en-US" altLang="en-US" sz="1800">
                <a:latin typeface="Arial" charset="0"/>
              </a:rPr>
              <a:t>Headgroup chemistry also modulated transition temperature</a:t>
            </a:r>
            <a:endParaRPr lang="en-US" altLang="en-US" sz="1800">
              <a:latin typeface="Arial" charset="0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795A6C-0730-68DD-B2B0-84D1615EB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Simple diffusion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433863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AutoShape 7"/>
          <p:cNvSpPr>
            <a:spLocks noChangeAspect="1" noChangeArrowheads="1" noTextEdit="1"/>
          </p:cNvSpPr>
          <p:nvPr/>
        </p:nvSpPr>
        <p:spPr bwMode="auto">
          <a:xfrm>
            <a:off x="5410200" y="2819400"/>
            <a:ext cx="30861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5405438" y="2819400"/>
            <a:ext cx="1333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>
                <a:solidFill>
                  <a:srgbClr val="000000"/>
                </a:solidFill>
              </a:rPr>
              <a:t> </a:t>
            </a:r>
            <a:endParaRPr lang="en-US" altLang="en-US" sz="2400"/>
          </a:p>
        </p:txBody>
      </p:sp>
      <p:sp>
        <p:nvSpPr>
          <p:cNvPr id="11270" name="Line 10"/>
          <p:cNvSpPr>
            <a:spLocks noChangeShapeType="1"/>
          </p:cNvSpPr>
          <p:nvPr/>
        </p:nvSpPr>
        <p:spPr bwMode="auto">
          <a:xfrm>
            <a:off x="6694488" y="3597275"/>
            <a:ext cx="477837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1" name="Rectangle 11"/>
          <p:cNvSpPr>
            <a:spLocks noChangeArrowheads="1"/>
          </p:cNvSpPr>
          <p:nvPr/>
        </p:nvSpPr>
        <p:spPr bwMode="auto">
          <a:xfrm>
            <a:off x="7591425" y="3259138"/>
            <a:ext cx="355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i="1">
                <a:solidFill>
                  <a:srgbClr val="000000"/>
                </a:solidFill>
              </a:rPr>
              <a:t>C</a:t>
            </a:r>
            <a:endParaRPr lang="en-US" altLang="en-US" sz="2400"/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6796088" y="3670300"/>
            <a:ext cx="2968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i="1">
                <a:solidFill>
                  <a:srgbClr val="000000"/>
                </a:solidFill>
              </a:rPr>
              <a:t>L</a:t>
            </a:r>
            <a:endParaRPr lang="en-US" altLang="en-US" sz="2400"/>
          </a:p>
        </p:txBody>
      </p:sp>
      <p:sp>
        <p:nvSpPr>
          <p:cNvPr id="11273" name="Rectangle 13"/>
          <p:cNvSpPr>
            <a:spLocks noChangeArrowheads="1"/>
          </p:cNvSpPr>
          <p:nvPr/>
        </p:nvSpPr>
        <p:spPr bwMode="auto">
          <a:xfrm>
            <a:off x="6748463" y="2922588"/>
            <a:ext cx="385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i="1" dirty="0">
                <a:solidFill>
                  <a:srgbClr val="000000"/>
                </a:solidFill>
              </a:rPr>
              <a:t>D</a:t>
            </a:r>
            <a:endParaRPr lang="en-US" altLang="en-US" sz="2400" dirty="0"/>
          </a:p>
        </p:txBody>
      </p:sp>
      <p:sp>
        <p:nvSpPr>
          <p:cNvPr id="11274" name="Rectangle 14"/>
          <p:cNvSpPr>
            <a:spLocks noChangeArrowheads="1"/>
          </p:cNvSpPr>
          <p:nvPr/>
        </p:nvSpPr>
        <p:spPr bwMode="auto">
          <a:xfrm>
            <a:off x="5592763" y="3187700"/>
            <a:ext cx="1476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i="1">
                <a:solidFill>
                  <a:srgbClr val="000000"/>
                </a:solidFill>
              </a:rPr>
              <a:t>j</a:t>
            </a:r>
            <a:endParaRPr lang="en-US" altLang="en-US" sz="2400"/>
          </a:p>
        </p:txBody>
      </p:sp>
      <p:sp>
        <p:nvSpPr>
          <p:cNvPr id="11275" name="Rectangle 15"/>
          <p:cNvSpPr>
            <a:spLocks noChangeArrowheads="1"/>
          </p:cNvSpPr>
          <p:nvPr/>
        </p:nvSpPr>
        <p:spPr bwMode="auto">
          <a:xfrm>
            <a:off x="7262813" y="3200400"/>
            <a:ext cx="3270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altLang="en-US" sz="2400"/>
          </a:p>
        </p:txBody>
      </p:sp>
      <p:sp>
        <p:nvSpPr>
          <p:cNvPr id="11276" name="Rectangle 17"/>
          <p:cNvSpPr>
            <a:spLocks noChangeArrowheads="1"/>
          </p:cNvSpPr>
          <p:nvPr/>
        </p:nvSpPr>
        <p:spPr bwMode="auto">
          <a:xfrm>
            <a:off x="5903913" y="3128963"/>
            <a:ext cx="2921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altLang="en-US" sz="2400"/>
          </a:p>
        </p:txBody>
      </p:sp>
      <p:sp>
        <p:nvSpPr>
          <p:cNvPr id="11277" name="Rectangle 18"/>
          <p:cNvSpPr>
            <a:spLocks noChangeArrowheads="1"/>
          </p:cNvSpPr>
          <p:nvPr/>
        </p:nvSpPr>
        <p:spPr bwMode="auto">
          <a:xfrm>
            <a:off x="6248400" y="3200400"/>
            <a:ext cx="2921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i="1">
                <a:solidFill>
                  <a:srgbClr val="000000"/>
                </a:solidFill>
                <a:latin typeface="Symbol" pitchFamily="18" charset="2"/>
              </a:rPr>
              <a:t>b</a:t>
            </a:r>
            <a:endParaRPr lang="en-US" altLang="en-US" sz="2400"/>
          </a:p>
        </p:txBody>
      </p:sp>
      <p:pic>
        <p:nvPicPr>
          <p:cNvPr id="3" name="Picture 2" descr="Chart, waterfall chart&#10;&#10;Description automatically generated">
            <a:extLst>
              <a:ext uri="{FF2B5EF4-FFF2-40B4-BE49-F238E27FC236}">
                <a16:creationId xmlns:a16="http://schemas.microsoft.com/office/drawing/2014/main" id="{253C422B-307F-44AF-8E91-5C9AE11B7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302</Words>
  <Application>Microsoft Office PowerPoint</Application>
  <PresentationFormat>On-screen Show (4:3)</PresentationFormat>
  <Paragraphs>57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Symbol</vt:lpstr>
      <vt:lpstr>Times New Roman</vt:lpstr>
      <vt:lpstr>Default Design</vt:lpstr>
      <vt:lpstr>Document</vt:lpstr>
      <vt:lpstr>Picture</vt:lpstr>
      <vt:lpstr>PowerPoint Presentation</vt:lpstr>
      <vt:lpstr>PowerPoint Presentation</vt:lpstr>
      <vt:lpstr>PowerPoint Presentation</vt:lpstr>
      <vt:lpstr>PowerPoint Presentation</vt:lpstr>
      <vt:lpstr>geometry</vt:lpstr>
      <vt:lpstr>Critical Micellar Concentration</vt:lpstr>
      <vt:lpstr>Transition temperature</vt:lpstr>
      <vt:lpstr>PowerPoint Presentation</vt:lpstr>
      <vt:lpstr>Simple diffusion</vt:lpstr>
      <vt:lpstr>PowerPoint Presentation</vt:lpstr>
      <vt:lpstr>Pores and channels</vt:lpstr>
      <vt:lpstr>Pores and channels</vt:lpstr>
      <vt:lpstr>Pores and channels</vt:lpstr>
      <vt:lpstr>PowerPoint Presentation</vt:lpstr>
      <vt:lpstr>Carriers – passive transport</vt:lpstr>
      <vt:lpstr>Model of glucose transport (K&amp;S)</vt:lpstr>
      <vt:lpstr>PowerPoint Presentation</vt:lpstr>
      <vt:lpstr>Carriers – Active transport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Carriers – Active transport</vt:lpstr>
      <vt:lpstr>PowerPoint Presentation</vt:lpstr>
      <vt:lpstr>Variations</vt:lpstr>
      <vt:lpstr>Variations</vt:lpstr>
    </vt:vector>
  </TitlesOfParts>
  <Company>Creative Computing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</dc:creator>
  <cp:lastModifiedBy>Lance Kam</cp:lastModifiedBy>
  <cp:revision>43</cp:revision>
  <dcterms:created xsi:type="dcterms:W3CDTF">2004-10-27T03:51:13Z</dcterms:created>
  <dcterms:modified xsi:type="dcterms:W3CDTF">2022-10-26T11:50:38Z</dcterms:modified>
</cp:coreProperties>
</file>